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6" r:id="rId14"/>
    <p:sldId id="273" r:id="rId15"/>
    <p:sldId id="274" r:id="rId16"/>
    <p:sldId id="267" r:id="rId17"/>
    <p:sldId id="268" r:id="rId18"/>
    <p:sldId id="271" r:id="rId19"/>
    <p:sldId id="272" r:id="rId20"/>
    <p:sldId id="270" r:id="rId21"/>
    <p:sldId id="275" r:id="rId22"/>
    <p:sldId id="276" r:id="rId2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8CAB"/>
    <a:srgbClr val="F2F2F2"/>
    <a:srgbClr val="FFFF66"/>
    <a:srgbClr val="FFC000"/>
    <a:srgbClr val="CCECFF"/>
    <a:srgbClr val="99CCFF"/>
    <a:srgbClr val="CCFF99"/>
    <a:srgbClr val="95BA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92" autoAdjust="0"/>
    <p:restoredTop sz="88731" autoAdjust="0"/>
  </p:normalViewPr>
  <p:slideViewPr>
    <p:cSldViewPr snapToGrid="0">
      <p:cViewPr varScale="1">
        <p:scale>
          <a:sx n="103" d="100"/>
          <a:sy n="103" d="100"/>
        </p:scale>
        <p:origin x="-1344" y="-102"/>
      </p:cViewPr>
      <p:guideLst>
        <p:guide orient="horz"/>
        <p:guide pos="6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7/29/2014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9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lxr.free-electrons.com/source/include/linux/sched.h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Processes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Operating System Lab-in-a-Box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By initialization, by request of a process or by request of a user</a:t>
            </a:r>
          </a:p>
          <a:p>
            <a:endParaRPr lang="en-GB" dirty="0" smtClean="0"/>
          </a:p>
          <a:p>
            <a:r>
              <a:rPr lang="en-GB" dirty="0" smtClean="0"/>
              <a:t>Unique ID for the process</a:t>
            </a:r>
          </a:p>
          <a:p>
            <a:pPr lvl="1"/>
            <a:r>
              <a:rPr lang="en-GB" dirty="0"/>
              <a:t> </a:t>
            </a:r>
            <a:r>
              <a:rPr lang="en-GB" dirty="0" err="1" smtClean="0"/>
              <a:t>init_task_pid</a:t>
            </a:r>
            <a:r>
              <a:rPr lang="en-GB" dirty="0" smtClean="0"/>
              <a:t>() in </a:t>
            </a:r>
            <a:r>
              <a:rPr lang="en-GB" dirty="0" err="1" smtClean="0"/>
              <a:t>linux</a:t>
            </a:r>
            <a:endParaRPr lang="en-GB" dirty="0" smtClean="0"/>
          </a:p>
          <a:p>
            <a:r>
              <a:rPr lang="en-GB" dirty="0" smtClean="0"/>
              <a:t>Allocate memory for the PCB and other control structures (kernel) and user memory</a:t>
            </a:r>
          </a:p>
          <a:p>
            <a:r>
              <a:rPr lang="en-GB" dirty="0" smtClean="0"/>
              <a:t>Initialize the PCB and memory management</a:t>
            </a:r>
          </a:p>
          <a:p>
            <a:r>
              <a:rPr lang="en-GB" dirty="0" smtClean="0"/>
              <a:t>Link the PCB in the queue (see later)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 Creation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Stopped by the OS/user (why?) or terminate itself</a:t>
            </a:r>
          </a:p>
          <a:p>
            <a:endParaRPr lang="en-GB" dirty="0" smtClean="0"/>
          </a:p>
          <a:p>
            <a:r>
              <a:rPr lang="en-GB" dirty="0" smtClean="0"/>
              <a:t>Handle the output of the process</a:t>
            </a:r>
          </a:p>
          <a:p>
            <a:r>
              <a:rPr lang="en-GB" dirty="0" smtClean="0"/>
              <a:t>Release the resources and reclaim the memory</a:t>
            </a:r>
          </a:p>
          <a:p>
            <a:r>
              <a:rPr lang="en-GB" dirty="0" smtClean="0"/>
              <a:t>Unlink the PCB</a:t>
            </a:r>
          </a:p>
          <a:p>
            <a:endParaRPr lang="en-GB" dirty="0"/>
          </a:p>
          <a:p>
            <a:r>
              <a:rPr lang="en-GB" dirty="0" smtClean="0"/>
              <a:t>In embedded software, some </a:t>
            </a:r>
            <a:r>
              <a:rPr lang="en-GB" dirty="0" smtClean="0"/>
              <a:t>processes </a:t>
            </a:r>
            <a:r>
              <a:rPr lang="en-GB" dirty="0" smtClean="0"/>
              <a:t>may never terminate. </a:t>
            </a:r>
            <a:r>
              <a:rPr lang="en-GB" dirty="0" smtClean="0"/>
              <a:t>Terminating implies a </a:t>
            </a:r>
            <a:r>
              <a:rPr lang="en-GB" dirty="0" smtClean="0"/>
              <a:t>fault.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 Termination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6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40000"/>
            <a:ext cx="7466700" cy="4680000"/>
          </a:xfrm>
        </p:spPr>
        <p:txBody>
          <a:bodyPr/>
          <a:lstStyle/>
          <a:p>
            <a:r>
              <a:rPr lang="en-GB" dirty="0" smtClean="0"/>
              <a:t>The PCB </a:t>
            </a:r>
            <a:r>
              <a:rPr lang="en-GB" dirty="0" smtClean="0"/>
              <a:t>makes context switching a bit easier</a:t>
            </a:r>
          </a:p>
          <a:p>
            <a:pPr lvl="1"/>
            <a:r>
              <a:rPr lang="en-GB" dirty="0" smtClean="0"/>
              <a:t>Scheduler will start or stop a process accordingly</a:t>
            </a:r>
          </a:p>
          <a:p>
            <a:pPr lvl="1"/>
            <a:r>
              <a:rPr lang="en-GB" dirty="0" smtClean="0"/>
              <a:t>Stores necessary information </a:t>
            </a:r>
            <a:r>
              <a:rPr lang="en-GB" dirty="0" smtClean="0"/>
              <a:t>in the </a:t>
            </a:r>
            <a:r>
              <a:rPr lang="en-GB" dirty="0" smtClean="0"/>
              <a:t>PCB to stop</a:t>
            </a:r>
          </a:p>
          <a:p>
            <a:pPr lvl="5"/>
            <a:r>
              <a:rPr lang="en-GB" dirty="0" smtClean="0"/>
              <a:t>Hardware registers</a:t>
            </a:r>
          </a:p>
          <a:p>
            <a:pPr lvl="5"/>
            <a:r>
              <a:rPr lang="en-GB" dirty="0" smtClean="0"/>
              <a:t>Program Counter</a:t>
            </a:r>
          </a:p>
          <a:p>
            <a:pPr lvl="5"/>
            <a:r>
              <a:rPr lang="en-GB" dirty="0" smtClean="0"/>
              <a:t>Memory states, stack and heap</a:t>
            </a:r>
          </a:p>
          <a:p>
            <a:pPr lvl="5"/>
            <a:r>
              <a:rPr lang="en-GB" dirty="0" smtClean="0"/>
              <a:t>State</a:t>
            </a:r>
          </a:p>
          <a:p>
            <a:pPr lvl="4"/>
            <a:r>
              <a:rPr lang="en-GB" dirty="0" smtClean="0"/>
              <a:t>Similarly, loads necessary information from the PCB</a:t>
            </a:r>
            <a:endParaRPr lang="en-GB" dirty="0"/>
          </a:p>
          <a:p>
            <a:r>
              <a:rPr lang="en-GB" dirty="0" smtClean="0"/>
              <a:t>Notice that context switching </a:t>
            </a:r>
            <a:r>
              <a:rPr lang="en-GB" dirty="0" smtClean="0"/>
              <a:t>does </a:t>
            </a:r>
            <a:r>
              <a:rPr lang="en-GB" dirty="0" smtClean="0"/>
              <a:t>consume time! </a:t>
            </a:r>
            <a:endParaRPr lang="en-GB" dirty="0"/>
          </a:p>
          <a:p>
            <a:pPr lvl="1"/>
            <a:r>
              <a:rPr lang="en-GB" dirty="0" smtClean="0"/>
              <a:t>Could be up to several thousand CPU cycles</a:t>
            </a:r>
          </a:p>
          <a:p>
            <a:pPr lvl="1"/>
            <a:r>
              <a:rPr lang="en-GB" dirty="0" smtClean="0"/>
              <a:t>Overhead and bottleneck</a:t>
            </a:r>
          </a:p>
          <a:p>
            <a:pPr lvl="1"/>
            <a:r>
              <a:rPr lang="en-GB" dirty="0" smtClean="0"/>
              <a:t>Hardware support is also needed</a:t>
            </a:r>
          </a:p>
          <a:p>
            <a:r>
              <a:rPr lang="en-GB" dirty="0" smtClean="0"/>
              <a:t>Multiprogramming, although only one active process at any given time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Context Switching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246" y="1697477"/>
            <a:ext cx="4011735" cy="4436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2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Different process states during the lifetime cycle</a:t>
            </a:r>
          </a:p>
          <a:p>
            <a:r>
              <a:rPr lang="en-GB" dirty="0" smtClean="0"/>
              <a:t>Many variants but a standard model has five states:</a:t>
            </a:r>
          </a:p>
          <a:p>
            <a:pPr lvl="1"/>
            <a:r>
              <a:rPr lang="en-GB" dirty="0" smtClean="0"/>
              <a:t>New:  just been created, not ready for the queue</a:t>
            </a:r>
          </a:p>
          <a:p>
            <a:pPr lvl="1"/>
            <a:r>
              <a:rPr lang="en-GB" dirty="0" smtClean="0"/>
              <a:t>Ready: can be loaded by the OS</a:t>
            </a:r>
          </a:p>
          <a:p>
            <a:pPr lvl="1"/>
            <a:r>
              <a:rPr lang="en-GB" dirty="0" smtClean="0"/>
              <a:t>Running: scheduler </a:t>
            </a:r>
            <a:r>
              <a:rPr lang="en-GB" dirty="0" smtClean="0"/>
              <a:t>has picked this process </a:t>
            </a:r>
            <a:r>
              <a:rPr lang="en-GB" dirty="0" smtClean="0"/>
              <a:t>from the queue and </a:t>
            </a:r>
            <a:r>
              <a:rPr lang="en-GB" dirty="0" smtClean="0"/>
              <a:t>executed it, </a:t>
            </a:r>
            <a:r>
              <a:rPr lang="en-GB" dirty="0" smtClean="0"/>
              <a:t>usually only one</a:t>
            </a:r>
          </a:p>
          <a:p>
            <a:pPr lvl="1"/>
            <a:r>
              <a:rPr lang="en-GB" dirty="0" smtClean="0"/>
              <a:t>Blocked: not in the queue, </a:t>
            </a:r>
            <a:r>
              <a:rPr lang="en-GB" dirty="0" smtClean="0"/>
              <a:t>waiting</a:t>
            </a:r>
            <a:endParaRPr lang="en-GB" dirty="0" smtClean="0"/>
          </a:p>
          <a:p>
            <a:pPr lvl="1"/>
            <a:r>
              <a:rPr lang="en-GB" dirty="0" smtClean="0"/>
              <a:t>Exit: finished, needs to terminate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Linux Example:</a:t>
            </a:r>
          </a:p>
          <a:p>
            <a:pPr lvl="1"/>
            <a:r>
              <a:rPr lang="en-GB" dirty="0" smtClean="0"/>
              <a:t>TASK_RUNNING; TASK_INTERRUPTIBLE; TASK_UNINTERRUPTIBLE; __TASK_STOPPED;  </a:t>
            </a:r>
            <a:r>
              <a:rPr lang="en-GB" dirty="0"/>
              <a:t>__</a:t>
            </a:r>
            <a:r>
              <a:rPr lang="en-GB" dirty="0" smtClean="0"/>
              <a:t>TASK_TRACED; EXIT_ZOMBIE EXIT_DEAD; TASK_DEAD; TASK_WAKEKILL; TASK_WAKING; TASK_PARKED; TASK_STATE_MAX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 States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0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State Transition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1546" y="4285102"/>
            <a:ext cx="11155753" cy="1834897"/>
          </a:xfrm>
        </p:spPr>
        <p:txBody>
          <a:bodyPr/>
          <a:lstStyle/>
          <a:p>
            <a:r>
              <a:rPr lang="en-GB" dirty="0" smtClean="0"/>
              <a:t>State transition as a result of OS scheduling, external interrupts or program requests</a:t>
            </a:r>
          </a:p>
          <a:p>
            <a:r>
              <a:rPr lang="en-GB" dirty="0" smtClean="0"/>
              <a:t>Try to fill in the states in each block</a:t>
            </a:r>
            <a:endParaRPr 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571" y="760535"/>
            <a:ext cx="802957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059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State Transition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0339" y="4109255"/>
            <a:ext cx="11155753" cy="2326713"/>
          </a:xfrm>
        </p:spPr>
        <p:txBody>
          <a:bodyPr/>
          <a:lstStyle/>
          <a:p>
            <a:r>
              <a:rPr lang="en-GB" sz="1800" dirty="0" smtClean="0"/>
              <a:t>Admit: process fully loaded into the memory and control is established</a:t>
            </a:r>
          </a:p>
          <a:p>
            <a:r>
              <a:rPr lang="en-GB" sz="1800" dirty="0" smtClean="0"/>
              <a:t>Dispatch: scheduler assign CPU to the process</a:t>
            </a:r>
          </a:p>
          <a:p>
            <a:r>
              <a:rPr lang="en-GB" sz="1800" dirty="0" smtClean="0"/>
              <a:t>Time out: expired or preempted, pushed back to the queue</a:t>
            </a:r>
            <a:endParaRPr lang="en-GB" sz="1800" dirty="0"/>
          </a:p>
          <a:p>
            <a:r>
              <a:rPr lang="en-GB" sz="1800" dirty="0" smtClean="0"/>
              <a:t>Event Wait/Event Occurs: generally requests that cannot be met at the moment, has to wait until something occurs</a:t>
            </a:r>
          </a:p>
          <a:p>
            <a:pPr lvl="1"/>
            <a:r>
              <a:rPr lang="en-GB" sz="1600" dirty="0" smtClean="0"/>
              <a:t>OS not ready for a service</a:t>
            </a:r>
          </a:p>
          <a:p>
            <a:pPr lvl="1"/>
            <a:r>
              <a:rPr lang="en-GB" sz="1600" dirty="0" smtClean="0"/>
              <a:t>Unavailable resource</a:t>
            </a:r>
          </a:p>
          <a:p>
            <a:pPr lvl="1"/>
            <a:r>
              <a:rPr lang="en-GB" sz="1600" dirty="0" smtClean="0"/>
              <a:t>Wait for an input</a:t>
            </a:r>
          </a:p>
          <a:p>
            <a:r>
              <a:rPr lang="en-GB" sz="1800" dirty="0" smtClean="0"/>
              <a:t>Release: release resources and end the process</a:t>
            </a:r>
            <a:endParaRPr lang="en-US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592" y="774455"/>
            <a:ext cx="781050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638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State information is also recorded by the PCB</a:t>
            </a:r>
          </a:p>
          <a:p>
            <a:r>
              <a:rPr lang="en-GB" dirty="0" smtClean="0"/>
              <a:t>Context switch takes place whenever a process </a:t>
            </a:r>
            <a:r>
              <a:rPr lang="en-GB" dirty="0" smtClean="0"/>
              <a:t>leaves/enters </a:t>
            </a:r>
            <a:r>
              <a:rPr lang="en-GB" dirty="0" smtClean="0"/>
              <a:t>the running state</a:t>
            </a:r>
          </a:p>
          <a:p>
            <a:r>
              <a:rPr lang="en-GB" dirty="0" smtClean="0"/>
              <a:t>Processes </a:t>
            </a:r>
            <a:r>
              <a:rPr lang="en-GB" dirty="0" smtClean="0"/>
              <a:t>may </a:t>
            </a:r>
            <a:r>
              <a:rPr lang="en-GB" dirty="0" smtClean="0"/>
              <a:t>make a </a:t>
            </a:r>
            <a:r>
              <a:rPr lang="en-GB" dirty="0" smtClean="0"/>
              <a:t>transition voluntarily or involuntarily, e.g., end the program vs error</a:t>
            </a:r>
          </a:p>
          <a:p>
            <a:r>
              <a:rPr lang="en-GB" dirty="0" smtClean="0"/>
              <a:t>OS typically maintains queue or queue-like (list) structures for processes in the same states (many pointers in the PCB)</a:t>
            </a:r>
          </a:p>
          <a:p>
            <a:pPr lvl="1"/>
            <a:r>
              <a:rPr lang="en-GB" dirty="0" smtClean="0"/>
              <a:t>RTX: </a:t>
            </a:r>
            <a:r>
              <a:rPr lang="en-GB" dirty="0" err="1" smtClean="0"/>
              <a:t>rt_list.c</a:t>
            </a:r>
            <a:endParaRPr lang="en-GB" dirty="0" smtClean="0"/>
          </a:p>
          <a:p>
            <a:r>
              <a:rPr lang="en-GB" dirty="0"/>
              <a:t>More complicated models possible:</a:t>
            </a:r>
          </a:p>
          <a:p>
            <a:pPr lvl="1"/>
            <a:r>
              <a:rPr lang="en-GB" dirty="0"/>
              <a:t>Some processes are stored in the secondary storage in their </a:t>
            </a:r>
            <a:r>
              <a:rPr lang="en-GB" dirty="0" smtClean="0"/>
              <a:t>Ready or Blocked states</a:t>
            </a:r>
          </a:p>
          <a:p>
            <a:pPr lvl="1"/>
            <a:r>
              <a:rPr lang="en-GB" dirty="0" smtClean="0"/>
              <a:t>“Suspended” Ready and </a:t>
            </a:r>
            <a:r>
              <a:rPr lang="en-GB" dirty="0" smtClean="0"/>
              <a:t>Blocked – </a:t>
            </a:r>
            <a:r>
              <a:rPr lang="en-GB" dirty="0" smtClean="0"/>
              <a:t>the seven states model</a:t>
            </a:r>
            <a:endParaRPr lang="en-GB" dirty="0"/>
          </a:p>
          <a:p>
            <a:pPr lvl="1"/>
            <a:r>
              <a:rPr lang="en-GB" dirty="0"/>
              <a:t>To support </a:t>
            </a:r>
            <a:r>
              <a:rPr lang="en-GB" dirty="0">
                <a:solidFill>
                  <a:srgbClr val="FF0000"/>
                </a:solidFill>
              </a:rPr>
              <a:t>swapping</a:t>
            </a:r>
          </a:p>
          <a:p>
            <a:pPr lvl="1"/>
            <a:r>
              <a:rPr lang="en-GB" dirty="0"/>
              <a:t>Scheduler prefer those sit </a:t>
            </a:r>
            <a:r>
              <a:rPr lang="en-GB" dirty="0" smtClean="0"/>
              <a:t>in main </a:t>
            </a:r>
            <a:r>
              <a:rPr lang="en-GB" dirty="0"/>
              <a:t>the </a:t>
            </a:r>
            <a:r>
              <a:rPr lang="en-GB" dirty="0" smtClean="0"/>
              <a:t>memory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 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0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en-US" dirty="0"/>
              <a:t>/* Values for 'state'   */</a:t>
            </a:r>
          </a:p>
          <a:p>
            <a:pPr marL="0" indent="0">
              <a:buNone/>
            </a:pPr>
            <a:r>
              <a:rPr lang="en-US" dirty="0"/>
              <a:t>#define INACTIVE        0</a:t>
            </a:r>
          </a:p>
          <a:p>
            <a:pPr marL="0" indent="0">
              <a:buNone/>
            </a:pPr>
            <a:r>
              <a:rPr lang="en-US" dirty="0"/>
              <a:t>#define READY           </a:t>
            </a:r>
            <a:r>
              <a:rPr lang="en-US" dirty="0" smtClean="0"/>
              <a:t>  1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#define RUNNING     </a:t>
            </a:r>
            <a:r>
              <a:rPr lang="en-US" dirty="0" smtClean="0"/>
              <a:t>  </a:t>
            </a:r>
            <a:r>
              <a:rPr lang="en-US" dirty="0"/>
              <a:t>2</a:t>
            </a:r>
          </a:p>
          <a:p>
            <a:pPr marL="0" indent="0">
              <a:buNone/>
            </a:pPr>
            <a:r>
              <a:rPr lang="en-US" dirty="0"/>
              <a:t>#define WAIT_DLY     </a:t>
            </a:r>
            <a:r>
              <a:rPr lang="en-US" dirty="0" smtClean="0"/>
              <a:t>  </a:t>
            </a:r>
            <a:r>
              <a:rPr lang="en-US" dirty="0"/>
              <a:t>3</a:t>
            </a:r>
          </a:p>
          <a:p>
            <a:pPr marL="0" indent="0">
              <a:buNone/>
            </a:pPr>
            <a:r>
              <a:rPr lang="en-US" dirty="0"/>
              <a:t>#define WAIT_ITV        4</a:t>
            </a:r>
          </a:p>
          <a:p>
            <a:pPr marL="0" indent="0">
              <a:buNone/>
            </a:pPr>
            <a:r>
              <a:rPr lang="en-US" dirty="0"/>
              <a:t>#define WAIT_OR     </a:t>
            </a:r>
            <a:r>
              <a:rPr lang="en-US" dirty="0" smtClean="0"/>
              <a:t>   </a:t>
            </a:r>
            <a:r>
              <a:rPr lang="en-US" dirty="0"/>
              <a:t>5</a:t>
            </a:r>
          </a:p>
          <a:p>
            <a:pPr marL="0" indent="0">
              <a:buNone/>
            </a:pPr>
            <a:r>
              <a:rPr lang="en-US" dirty="0"/>
              <a:t>#define </a:t>
            </a:r>
            <a:r>
              <a:rPr lang="en-US" dirty="0" smtClean="0"/>
              <a:t>WAIT_AND     </a:t>
            </a:r>
            <a:r>
              <a:rPr lang="en-US" dirty="0"/>
              <a:t>6</a:t>
            </a:r>
          </a:p>
          <a:p>
            <a:pPr marL="0" indent="0">
              <a:buNone/>
            </a:pPr>
            <a:r>
              <a:rPr lang="en-US" dirty="0"/>
              <a:t>#define WAIT_SEM   </a:t>
            </a:r>
            <a:r>
              <a:rPr lang="en-US" dirty="0" smtClean="0"/>
              <a:t>    </a:t>
            </a:r>
            <a:r>
              <a:rPr lang="en-US" dirty="0"/>
              <a:t>7</a:t>
            </a:r>
          </a:p>
          <a:p>
            <a:pPr marL="0" indent="0">
              <a:buNone/>
            </a:pPr>
            <a:r>
              <a:rPr lang="en-US" dirty="0"/>
              <a:t>#define WAIT_MBX </a:t>
            </a:r>
            <a:r>
              <a:rPr lang="en-US" dirty="0" smtClean="0"/>
              <a:t>     </a:t>
            </a:r>
            <a:r>
              <a:rPr lang="en-US" dirty="0"/>
              <a:t>8</a:t>
            </a:r>
          </a:p>
          <a:p>
            <a:pPr marL="0" indent="0">
              <a:buNone/>
            </a:pPr>
            <a:r>
              <a:rPr lang="en-US" dirty="0"/>
              <a:t>#define WAIT_MUT </a:t>
            </a:r>
            <a:r>
              <a:rPr lang="en-US" dirty="0" smtClean="0"/>
              <a:t>     9</a:t>
            </a:r>
          </a:p>
          <a:p>
            <a:pPr lvl="1"/>
            <a:r>
              <a:rPr lang="en-GB" dirty="0" smtClean="0"/>
              <a:t>No Exit state</a:t>
            </a:r>
          </a:p>
          <a:p>
            <a:pPr lvl="1"/>
            <a:r>
              <a:rPr lang="en-GB" dirty="0" smtClean="0"/>
              <a:t>Embedded  software don’t really enjoy the concept of termination</a:t>
            </a:r>
          </a:p>
          <a:p>
            <a:pPr lvl="1"/>
            <a:r>
              <a:rPr lang="en-GB" dirty="0" smtClean="0"/>
              <a:t>More on this in later lectures and labs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RTX Example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7770" y="6506290"/>
            <a:ext cx="33473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000" dirty="0">
                <a:solidFill>
                  <a:srgbClr val="000000"/>
                </a:solidFill>
              </a:rPr>
              <a:t>&lt;&lt;Your </a:t>
            </a:r>
            <a:r>
              <a:rPr lang="en-US" sz="1000" dirty="0" err="1">
                <a:solidFill>
                  <a:srgbClr val="000000"/>
                </a:solidFill>
              </a:rPr>
              <a:t>Keil</a:t>
            </a:r>
            <a:r>
              <a:rPr lang="en-US" sz="1000" dirty="0">
                <a:solidFill>
                  <a:srgbClr val="000000"/>
                </a:solidFill>
              </a:rPr>
              <a:t> Directory&gt;&gt;\</a:t>
            </a:r>
            <a:r>
              <a:rPr lang="en-US" sz="1000" dirty="0" smtClean="0">
                <a:solidFill>
                  <a:srgbClr val="000000"/>
                </a:solidFill>
              </a:rPr>
              <a:t>ARM\RL\RTX\SRC\CM\</a:t>
            </a:r>
            <a:r>
              <a:rPr lang="en-US" sz="1000" dirty="0" err="1" smtClean="0">
                <a:solidFill>
                  <a:srgbClr val="000000"/>
                </a:solidFill>
              </a:rPr>
              <a:t>rt_Task.h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3807069" y="3217985"/>
            <a:ext cx="430823" cy="263769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75284" y="4048858"/>
            <a:ext cx="2347546" cy="975946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2500" lnSpcReduction="10000"/>
          </a:bodyPr>
          <a:lstStyle/>
          <a:p>
            <a:r>
              <a:rPr lang="en-GB" dirty="0" smtClean="0"/>
              <a:t>Variants of blocked States:</a:t>
            </a:r>
          </a:p>
          <a:p>
            <a:r>
              <a:rPr lang="en-GB" dirty="0" smtClean="0"/>
              <a:t>The name indicates the event to invoke the process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138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Lab</a:t>
            </a:r>
          </a:p>
          <a:p>
            <a:pPr lvl="1"/>
            <a:r>
              <a:rPr lang="en-GB" dirty="0" smtClean="0"/>
              <a:t>Set up the IDE and get you familiar with C and assembly (if not already)</a:t>
            </a:r>
          </a:p>
          <a:p>
            <a:pPr lvl="1"/>
            <a:r>
              <a:rPr lang="en-GB" dirty="0" smtClean="0"/>
              <a:t>Context switching at processor level</a:t>
            </a:r>
          </a:p>
          <a:p>
            <a:pPr lvl="1"/>
            <a:r>
              <a:rPr lang="en-GB" dirty="0" smtClean="0"/>
              <a:t>Basic RTX </a:t>
            </a:r>
            <a:r>
              <a:rPr lang="en-GB" dirty="0"/>
              <a:t>t</a:t>
            </a:r>
            <a:r>
              <a:rPr lang="en-GB" dirty="0" smtClean="0"/>
              <a:t>ask operations</a:t>
            </a:r>
          </a:p>
          <a:p>
            <a:r>
              <a:rPr lang="en-GB" smtClean="0"/>
              <a:t>Scheduling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77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OS overview</a:t>
            </a:r>
          </a:p>
          <a:p>
            <a:pPr lvl="1"/>
            <a:r>
              <a:rPr lang="en-GB" dirty="0"/>
              <a:t>Basic components</a:t>
            </a:r>
          </a:p>
          <a:p>
            <a:pPr lvl="1"/>
            <a:r>
              <a:rPr lang="en-GB" dirty="0"/>
              <a:t>OS structures</a:t>
            </a:r>
          </a:p>
          <a:p>
            <a:pPr lvl="1"/>
            <a:r>
              <a:rPr lang="en-GB" dirty="0"/>
              <a:t>Types of OS</a:t>
            </a:r>
          </a:p>
          <a:p>
            <a:r>
              <a:rPr lang="en-GB" dirty="0"/>
              <a:t>RTOS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Previous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52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" y="1302157"/>
            <a:ext cx="3931595" cy="43338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</a:t>
            </a:r>
            <a:r>
              <a:rPr lang="en-GB" dirty="0" smtClean="0"/>
              <a:t>Instance </a:t>
            </a:r>
            <a:r>
              <a:rPr lang="en-GB" dirty="0"/>
              <a:t>of a </a:t>
            </a:r>
            <a:r>
              <a:rPr lang="en-GB" dirty="0" smtClean="0"/>
              <a:t>Running Program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165487" y="2223695"/>
            <a:ext cx="2038492" cy="539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03979" y="1892826"/>
            <a:ext cx="3593433" cy="661737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GB" dirty="0" smtClean="0"/>
              <a:t>Your user name or SYSTEM/LOCAL SERVICE/NETWORK SERVICE</a:t>
            </a:r>
            <a:endParaRPr lang="en-US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85957" y="3056023"/>
            <a:ext cx="3096127" cy="55345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45991" y="3184359"/>
            <a:ext cx="687089" cy="148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33080" y="2803359"/>
            <a:ext cx="3664332" cy="910389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GB" dirty="0"/>
              <a:t>Multiple instances of the </a:t>
            </a:r>
            <a:r>
              <a:rPr lang="en-GB" dirty="0" smtClean="0"/>
              <a:t>µVision4 </a:t>
            </a:r>
          </a:p>
          <a:p>
            <a:r>
              <a:rPr lang="en-GB" dirty="0" smtClean="0"/>
              <a:t>Independent memory for each process</a:t>
            </a:r>
          </a:p>
          <a:p>
            <a:r>
              <a:rPr lang="en-GB" dirty="0"/>
              <a:t>“Memory(Private Working Set)”</a:t>
            </a:r>
          </a:p>
          <a:p>
            <a:endParaRPr lang="en-US" dirty="0" smtClean="0"/>
          </a:p>
        </p:txBody>
      </p:sp>
      <p:sp>
        <p:nvSpPr>
          <p:cNvPr id="15" name="Rectangle 14"/>
          <p:cNvSpPr/>
          <p:nvPr/>
        </p:nvSpPr>
        <p:spPr>
          <a:xfrm>
            <a:off x="827117" y="1820780"/>
            <a:ext cx="641684" cy="248653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rangua01\Desktop\activity_monitor_networ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44"/>
          <a:stretch/>
        </p:blipFill>
        <p:spPr bwMode="auto">
          <a:xfrm>
            <a:off x="7797411" y="1808748"/>
            <a:ext cx="4369611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7917727" y="2438400"/>
            <a:ext cx="512398" cy="103070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099454" y="2434318"/>
            <a:ext cx="472294" cy="103887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0587789" y="2434318"/>
            <a:ext cx="561473" cy="103887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1149262" y="2434318"/>
            <a:ext cx="649707" cy="103887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468747" y="5720278"/>
            <a:ext cx="11330221" cy="560206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r>
              <a:rPr lang="en-GB" dirty="0" smtClean="0"/>
              <a:t>Try to explore the task </a:t>
            </a:r>
            <a:r>
              <a:rPr lang="en-GB" dirty="0" smtClean="0"/>
              <a:t>manager, activity monitor, </a:t>
            </a:r>
            <a:r>
              <a:rPr lang="en-GB" dirty="0" smtClean="0"/>
              <a:t>or anything of this kind </a:t>
            </a:r>
            <a:r>
              <a:rPr lang="en-GB" dirty="0" smtClean="0"/>
              <a:t>on </a:t>
            </a:r>
            <a:r>
              <a:rPr lang="en-GB" dirty="0" smtClean="0"/>
              <a:t>your favourite OS (android or a </a:t>
            </a:r>
            <a:r>
              <a:rPr lang="en-GB" dirty="0"/>
              <a:t>j</a:t>
            </a:r>
            <a:r>
              <a:rPr lang="en-GB" dirty="0" smtClean="0"/>
              <a:t>ail broken </a:t>
            </a:r>
            <a:r>
              <a:rPr lang="en-GB" dirty="0" err="1" smtClean="0"/>
              <a:t>i</a:t>
            </a:r>
            <a:r>
              <a:rPr lang="en-GB" dirty="0" smtClean="0"/>
              <a:t>-device are good as well): really informative</a:t>
            </a:r>
            <a:endParaRPr lang="en-GB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183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 process </a:t>
            </a:r>
            <a:r>
              <a:rPr lang="en-GB" dirty="0" smtClean="0"/>
              <a:t>can have</a:t>
            </a:r>
          </a:p>
          <a:p>
            <a:pPr lvl="1"/>
            <a:r>
              <a:rPr lang="en-GB" dirty="0" smtClean="0"/>
              <a:t>A CPU (virtual CPU, the role of OS)</a:t>
            </a:r>
          </a:p>
          <a:p>
            <a:pPr lvl="1"/>
            <a:r>
              <a:rPr lang="en-GB" dirty="0" smtClean="0"/>
              <a:t>Memory </a:t>
            </a:r>
            <a:r>
              <a:rPr lang="en-GB" dirty="0"/>
              <a:t>(real or </a:t>
            </a:r>
            <a:r>
              <a:rPr lang="en-GB" dirty="0" smtClean="0"/>
              <a:t>virtual)</a:t>
            </a:r>
          </a:p>
          <a:p>
            <a:pPr lvl="1"/>
            <a:r>
              <a:rPr lang="en-GB" dirty="0" smtClean="0"/>
              <a:t>Process ID</a:t>
            </a:r>
          </a:p>
          <a:p>
            <a:pPr lvl="1"/>
            <a:r>
              <a:rPr lang="en-GB" dirty="0" smtClean="0"/>
              <a:t>Threads</a:t>
            </a:r>
          </a:p>
          <a:p>
            <a:pPr lvl="1"/>
            <a:endParaRPr lang="en-GB" dirty="0"/>
          </a:p>
          <a:p>
            <a:r>
              <a:rPr lang="en-GB" dirty="0" smtClean="0"/>
              <a:t>Are they aware of the existence of other processes?</a:t>
            </a:r>
          </a:p>
          <a:p>
            <a:pPr lvl="1"/>
            <a:r>
              <a:rPr lang="en-GB" dirty="0" smtClean="0"/>
              <a:t>OS’s role is to create an “illusion” that a process has all it needs to be executed</a:t>
            </a:r>
          </a:p>
          <a:p>
            <a:pPr lvl="1"/>
            <a:r>
              <a:rPr lang="en-GB" dirty="0" smtClean="0"/>
              <a:t>An abstraction of hardware resources</a:t>
            </a:r>
          </a:p>
          <a:p>
            <a:pPr lvl="1"/>
            <a:r>
              <a:rPr lang="en-GB" dirty="0" smtClean="0"/>
              <a:t>Each process sees one dedicated </a:t>
            </a:r>
            <a:r>
              <a:rPr lang="en-GB" dirty="0" smtClean="0"/>
              <a:t>processor and one memory (although they are shared with others)</a:t>
            </a:r>
            <a:endParaRPr lang="en-GB" dirty="0"/>
          </a:p>
          <a:p>
            <a:pPr lvl="1"/>
            <a:r>
              <a:rPr lang="en-GB" dirty="0"/>
              <a:t>But they </a:t>
            </a:r>
            <a:r>
              <a:rPr lang="en-GB" dirty="0" smtClean="0"/>
              <a:t>can be aware of each other</a:t>
            </a:r>
            <a:r>
              <a:rPr lang="en-US" dirty="0" smtClean="0"/>
              <a:t> </a:t>
            </a:r>
            <a:r>
              <a:rPr lang="en-US" dirty="0" smtClean="0"/>
              <a:t>– inter-process communication (IPC)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Instance of a Running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30" b="2281"/>
          <a:stretch/>
        </p:blipFill>
        <p:spPr bwMode="auto">
          <a:xfrm>
            <a:off x="8758719" y="312821"/>
            <a:ext cx="2639195" cy="587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73525" y="1223432"/>
            <a:ext cx="11155753" cy="4680000"/>
          </a:xfrm>
        </p:spPr>
        <p:txBody>
          <a:bodyPr/>
          <a:lstStyle/>
          <a:p>
            <a:r>
              <a:rPr lang="en-GB" dirty="0" smtClean="0"/>
              <a:t>Code or Text</a:t>
            </a:r>
          </a:p>
          <a:p>
            <a:pPr lvl="1"/>
            <a:r>
              <a:rPr lang="en-GB" dirty="0" smtClean="0"/>
              <a:t>Binary instructions to be executed</a:t>
            </a:r>
          </a:p>
          <a:p>
            <a:pPr lvl="1"/>
            <a:r>
              <a:rPr lang="en-GB" dirty="0" smtClean="0"/>
              <a:t>A clone of the program</a:t>
            </a:r>
          </a:p>
          <a:p>
            <a:pPr lvl="1"/>
            <a:r>
              <a:rPr lang="en-GB" dirty="0" smtClean="0"/>
              <a:t>Usually read-only</a:t>
            </a:r>
          </a:p>
          <a:p>
            <a:pPr lvl="1"/>
            <a:r>
              <a:rPr lang="en-GB" dirty="0" smtClean="0"/>
              <a:t>Program counter (PC), points to the next instruction</a:t>
            </a:r>
          </a:p>
          <a:p>
            <a:r>
              <a:rPr lang="en-GB" dirty="0" smtClean="0"/>
              <a:t>Static Data</a:t>
            </a:r>
          </a:p>
          <a:p>
            <a:pPr lvl="1"/>
            <a:r>
              <a:rPr lang="en-GB" dirty="0" smtClean="0"/>
              <a:t>Global/Constant/Static variables - shared between threads</a:t>
            </a:r>
          </a:p>
          <a:p>
            <a:pPr lvl="1"/>
            <a:r>
              <a:rPr lang="en-GB" dirty="0" smtClean="0"/>
              <a:t>If not initialized by program, will be zero or null pointer</a:t>
            </a:r>
            <a:endParaRPr lang="en-GB" dirty="0"/>
          </a:p>
          <a:p>
            <a:r>
              <a:rPr lang="en-GB" dirty="0" smtClean="0"/>
              <a:t>Heap</a:t>
            </a:r>
          </a:p>
          <a:p>
            <a:pPr lvl="1"/>
            <a:r>
              <a:rPr lang="en-GB" dirty="0" err="1" smtClean="0"/>
              <a:t>malloc</a:t>
            </a:r>
            <a:r>
              <a:rPr lang="en-GB" dirty="0" smtClean="0"/>
              <a:t>/free</a:t>
            </a:r>
            <a:endParaRPr lang="en-GB" dirty="0" smtClean="0"/>
          </a:p>
          <a:p>
            <a:r>
              <a:rPr lang="en-GB" dirty="0" smtClean="0"/>
              <a:t>Stack</a:t>
            </a:r>
          </a:p>
          <a:p>
            <a:pPr lvl="1"/>
            <a:r>
              <a:rPr lang="en-GB" dirty="0" smtClean="0"/>
              <a:t>Used for procedure calls and return</a:t>
            </a:r>
          </a:p>
          <a:p>
            <a:pPr lvl="1"/>
            <a:r>
              <a:rPr lang="en-GB" dirty="0" smtClean="0"/>
              <a:t>Stack Pointer(SP)</a:t>
            </a:r>
          </a:p>
          <a:p>
            <a:pPr lvl="2"/>
            <a:r>
              <a:rPr lang="en-GB" dirty="0" smtClean="0"/>
              <a:t>FILO (First In, Last Out)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Memory Layout of an Executing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2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Switching between executions means OS has to keep track of all the execution context</a:t>
            </a:r>
          </a:p>
          <a:p>
            <a:r>
              <a:rPr lang="en-GB" dirty="0" smtClean="0"/>
              <a:t>Includes: </a:t>
            </a:r>
          </a:p>
          <a:p>
            <a:pPr lvl="1"/>
            <a:r>
              <a:rPr lang="en-GB" dirty="0" smtClean="0"/>
              <a:t>Memory </a:t>
            </a:r>
            <a:r>
              <a:rPr lang="en-GB" dirty="0" smtClean="0"/>
              <a:t>State (code</a:t>
            </a:r>
            <a:r>
              <a:rPr lang="en-GB" dirty="0" smtClean="0"/>
              <a:t>, data, heap and </a:t>
            </a:r>
            <a:r>
              <a:rPr lang="en-GB" dirty="0" smtClean="0"/>
              <a:t>stack)</a:t>
            </a:r>
            <a:endParaRPr lang="en-GB" dirty="0" smtClean="0"/>
          </a:p>
          <a:p>
            <a:pPr lvl="2"/>
            <a:r>
              <a:rPr lang="en-GB" dirty="0" smtClean="0"/>
              <a:t>CPU state (PC, SP and other registers)</a:t>
            </a:r>
          </a:p>
          <a:p>
            <a:pPr lvl="1"/>
            <a:r>
              <a:rPr lang="en-GB" dirty="0" smtClean="0"/>
              <a:t>Also the OS state</a:t>
            </a:r>
          </a:p>
          <a:p>
            <a:r>
              <a:rPr lang="en-GB" dirty="0"/>
              <a:t>Hence the abstraction of the </a:t>
            </a:r>
            <a:r>
              <a:rPr lang="en-GB" dirty="0" smtClean="0"/>
              <a:t>process</a:t>
            </a:r>
          </a:p>
          <a:p>
            <a:r>
              <a:rPr lang="en-GB" dirty="0"/>
              <a:t>Program usually refers to the instructions that are stored on disk</a:t>
            </a:r>
          </a:p>
          <a:p>
            <a:r>
              <a:rPr lang="en-GB" dirty="0" smtClean="0"/>
              <a:t>Process is the program with execution context</a:t>
            </a:r>
            <a:endParaRPr lang="en-GB" dirty="0"/>
          </a:p>
          <a:p>
            <a:r>
              <a:rPr lang="en-GB" dirty="0" smtClean="0"/>
              <a:t>Some </a:t>
            </a:r>
            <a:r>
              <a:rPr lang="en-GB" dirty="0" err="1" smtClean="0"/>
              <a:t>OSes</a:t>
            </a:r>
            <a:r>
              <a:rPr lang="en-GB" dirty="0" smtClean="0"/>
              <a:t> may use the term “task”, particularly in an embedded system context. We will use both terms interchangeability for this </a:t>
            </a:r>
            <a:r>
              <a:rPr lang="en-GB" dirty="0" smtClean="0"/>
              <a:t>course</a:t>
            </a:r>
            <a:endParaRPr lang="en-GB" dirty="0" smtClean="0"/>
          </a:p>
          <a:p>
            <a:r>
              <a:rPr lang="en-GB" dirty="0" smtClean="0"/>
              <a:t>Thread: a lightweight process, a process may have multiple threads which share the same system resources, faster creation, termination, switching and communication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 – </a:t>
            </a:r>
            <a:r>
              <a:rPr lang="en-GB" dirty="0" smtClean="0"/>
              <a:t>The </a:t>
            </a:r>
            <a:r>
              <a:rPr lang="en-GB" dirty="0" smtClean="0"/>
              <a:t>Abstraction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3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The PCB </a:t>
            </a:r>
            <a:r>
              <a:rPr lang="en-GB" dirty="0" smtClean="0"/>
              <a:t>or task control block (TCB) maintains all the relevant information for the process</a:t>
            </a:r>
          </a:p>
          <a:p>
            <a:pPr lvl="1"/>
            <a:r>
              <a:rPr lang="en-GB" dirty="0" smtClean="0"/>
              <a:t>Process ID</a:t>
            </a:r>
          </a:p>
          <a:p>
            <a:pPr lvl="1"/>
            <a:r>
              <a:rPr lang="en-GB" dirty="0" smtClean="0"/>
              <a:t>Process state</a:t>
            </a:r>
          </a:p>
          <a:p>
            <a:pPr lvl="1"/>
            <a:r>
              <a:rPr lang="en-GB" dirty="0" smtClean="0"/>
              <a:t>PC, SP and other registers (stored)</a:t>
            </a:r>
          </a:p>
          <a:p>
            <a:pPr lvl="1"/>
            <a:r>
              <a:rPr lang="en-GB" dirty="0" smtClean="0"/>
              <a:t>Scheduling information (priority)</a:t>
            </a:r>
          </a:p>
          <a:p>
            <a:pPr lvl="1"/>
            <a:r>
              <a:rPr lang="en-GB" dirty="0" smtClean="0"/>
              <a:t>Memory management information</a:t>
            </a:r>
          </a:p>
          <a:p>
            <a:pPr lvl="1"/>
            <a:r>
              <a:rPr lang="en-GB" dirty="0" smtClean="0"/>
              <a:t>Accounting information</a:t>
            </a:r>
          </a:p>
          <a:p>
            <a:pPr lvl="1"/>
            <a:r>
              <a:rPr lang="en-GB" dirty="0" smtClean="0"/>
              <a:t>User information</a:t>
            </a:r>
          </a:p>
          <a:p>
            <a:pPr lvl="2"/>
            <a:r>
              <a:rPr lang="en-GB" dirty="0" smtClean="0"/>
              <a:t>IPC</a:t>
            </a:r>
          </a:p>
          <a:p>
            <a:pPr lvl="1"/>
            <a:r>
              <a:rPr lang="en-GB" dirty="0" smtClean="0"/>
              <a:t>Other information</a:t>
            </a:r>
          </a:p>
          <a:p>
            <a:pPr lvl="1"/>
            <a:endParaRPr lang="en-GB" dirty="0"/>
          </a:p>
          <a:p>
            <a:r>
              <a:rPr lang="en-GB" dirty="0" smtClean="0"/>
              <a:t>The ID points to </a:t>
            </a:r>
            <a:r>
              <a:rPr lang="en-GB" dirty="0" smtClean="0"/>
              <a:t>the entry in the </a:t>
            </a:r>
            <a:r>
              <a:rPr lang="en-GB" dirty="0" smtClean="0"/>
              <a:t>process table where the pointer to the PCB is stored.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 Control Block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en-US" sz="1050" dirty="0"/>
              <a:t>1164 </a:t>
            </a:r>
            <a:r>
              <a:rPr lang="en-US" sz="1050" dirty="0" err="1"/>
              <a:t>struct</a:t>
            </a:r>
            <a:r>
              <a:rPr lang="en-US" sz="1050" dirty="0"/>
              <a:t> </a:t>
            </a:r>
            <a:r>
              <a:rPr lang="en-US" sz="1050" dirty="0" err="1"/>
              <a:t>task_struct</a:t>
            </a:r>
            <a:r>
              <a:rPr lang="en-US" sz="1050" dirty="0"/>
              <a:t> {</a:t>
            </a:r>
          </a:p>
          <a:p>
            <a:pPr marL="0" indent="0">
              <a:buNone/>
            </a:pPr>
            <a:r>
              <a:rPr lang="en-US" sz="1050" dirty="0">
                <a:solidFill>
                  <a:srgbClr val="FF0000"/>
                </a:solidFill>
              </a:rPr>
              <a:t>1165         volatile long state;    /* -1 </a:t>
            </a:r>
            <a:r>
              <a:rPr lang="en-US" sz="1050" dirty="0" err="1">
                <a:solidFill>
                  <a:srgbClr val="FF0000"/>
                </a:solidFill>
              </a:rPr>
              <a:t>unrunnable</a:t>
            </a:r>
            <a:r>
              <a:rPr lang="en-US" sz="1050" dirty="0">
                <a:solidFill>
                  <a:srgbClr val="FF0000"/>
                </a:solidFill>
              </a:rPr>
              <a:t>, 0 runnable, &gt;0 stopped */</a:t>
            </a:r>
          </a:p>
          <a:p>
            <a:pPr marL="0" indent="0">
              <a:buNone/>
            </a:pPr>
            <a:r>
              <a:rPr lang="en-US" sz="1050" dirty="0"/>
              <a:t>1166         void *stack;</a:t>
            </a:r>
          </a:p>
          <a:p>
            <a:pPr marL="0" indent="0">
              <a:buNone/>
            </a:pPr>
            <a:r>
              <a:rPr lang="en-US" sz="1050" dirty="0"/>
              <a:t>1167         </a:t>
            </a:r>
            <a:r>
              <a:rPr lang="en-US" sz="1050" dirty="0" err="1"/>
              <a:t>atomic_t</a:t>
            </a:r>
            <a:r>
              <a:rPr lang="en-US" sz="1050" dirty="0"/>
              <a:t> usage;</a:t>
            </a:r>
          </a:p>
          <a:p>
            <a:pPr marL="0" indent="0">
              <a:buNone/>
            </a:pPr>
            <a:r>
              <a:rPr lang="en-US" sz="1050" dirty="0"/>
              <a:t>1168         unsigned </a:t>
            </a:r>
            <a:r>
              <a:rPr lang="en-US" sz="1050" dirty="0" err="1"/>
              <a:t>int</a:t>
            </a:r>
            <a:r>
              <a:rPr lang="en-US" sz="1050" dirty="0"/>
              <a:t> flags;     /* per process flags, defined below */</a:t>
            </a:r>
          </a:p>
          <a:p>
            <a:pPr marL="0" indent="0">
              <a:buNone/>
            </a:pPr>
            <a:r>
              <a:rPr lang="en-US" sz="1050" dirty="0"/>
              <a:t>1169         unsigned </a:t>
            </a:r>
            <a:r>
              <a:rPr lang="en-US" sz="1050" dirty="0" err="1"/>
              <a:t>int</a:t>
            </a:r>
            <a:r>
              <a:rPr lang="en-US" sz="1050" dirty="0"/>
              <a:t> </a:t>
            </a:r>
            <a:r>
              <a:rPr lang="en-US" sz="1050" dirty="0" err="1"/>
              <a:t>ptrace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/>
              <a:t>1170 </a:t>
            </a:r>
          </a:p>
          <a:p>
            <a:pPr marL="0" indent="0">
              <a:buNone/>
            </a:pPr>
            <a:r>
              <a:rPr lang="en-US" sz="1050" dirty="0"/>
              <a:t>1171 #</a:t>
            </a:r>
            <a:r>
              <a:rPr lang="en-US" sz="1050" dirty="0" err="1"/>
              <a:t>ifdef</a:t>
            </a:r>
            <a:r>
              <a:rPr lang="en-US" sz="1050" dirty="0"/>
              <a:t> CONFIG_SMP</a:t>
            </a:r>
          </a:p>
          <a:p>
            <a:pPr marL="0" indent="0">
              <a:buNone/>
            </a:pPr>
            <a:r>
              <a:rPr lang="en-US" sz="1050" dirty="0"/>
              <a:t>1172         </a:t>
            </a:r>
            <a:r>
              <a:rPr lang="en-US" sz="1050" dirty="0" err="1"/>
              <a:t>struct</a:t>
            </a:r>
            <a:r>
              <a:rPr lang="en-US" sz="1050" dirty="0"/>
              <a:t> </a:t>
            </a:r>
            <a:r>
              <a:rPr lang="en-US" sz="1050" dirty="0" err="1"/>
              <a:t>llist_node</a:t>
            </a:r>
            <a:r>
              <a:rPr lang="en-US" sz="1050" dirty="0"/>
              <a:t> </a:t>
            </a:r>
            <a:r>
              <a:rPr lang="en-US" sz="1050" dirty="0" err="1"/>
              <a:t>wake_entry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/>
              <a:t>1173         </a:t>
            </a:r>
            <a:r>
              <a:rPr lang="en-US" sz="1050" dirty="0" err="1"/>
              <a:t>int</a:t>
            </a:r>
            <a:r>
              <a:rPr lang="en-US" sz="1050" dirty="0"/>
              <a:t> </a:t>
            </a:r>
            <a:r>
              <a:rPr lang="en-US" sz="1050" dirty="0" err="1"/>
              <a:t>on_cpu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/>
              <a:t>1174         </a:t>
            </a:r>
            <a:r>
              <a:rPr lang="en-US" sz="1050" dirty="0" err="1"/>
              <a:t>struct</a:t>
            </a:r>
            <a:r>
              <a:rPr lang="en-US" sz="1050" dirty="0"/>
              <a:t> </a:t>
            </a:r>
            <a:r>
              <a:rPr lang="en-US" sz="1050" dirty="0" err="1"/>
              <a:t>task_struct</a:t>
            </a:r>
            <a:r>
              <a:rPr lang="en-US" sz="1050" dirty="0"/>
              <a:t> *</a:t>
            </a:r>
            <a:r>
              <a:rPr lang="en-US" sz="1050" dirty="0" err="1"/>
              <a:t>last_wakee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 smtClean="0"/>
              <a:t>1175         unsigned </a:t>
            </a:r>
            <a:r>
              <a:rPr lang="en-US" sz="1050" dirty="0"/>
              <a:t>long </a:t>
            </a:r>
            <a:r>
              <a:rPr lang="en-US" sz="1050" dirty="0" err="1"/>
              <a:t>wakee_flips</a:t>
            </a:r>
            <a:r>
              <a:rPr lang="en-US" sz="1050" dirty="0" smtClean="0"/>
              <a:t>;</a:t>
            </a:r>
          </a:p>
          <a:p>
            <a:pPr marL="0" indent="0">
              <a:buNone/>
            </a:pPr>
            <a:r>
              <a:rPr lang="en-GB" sz="1050" dirty="0" smtClean="0"/>
              <a:t>……</a:t>
            </a:r>
          </a:p>
          <a:p>
            <a:pPr marL="0" indent="0">
              <a:buNone/>
            </a:pPr>
            <a:r>
              <a:rPr lang="en-GB" sz="1050" dirty="0"/>
              <a:t>1234 /* task state */</a:t>
            </a:r>
          </a:p>
          <a:p>
            <a:pPr marL="0" indent="0">
              <a:buNone/>
            </a:pPr>
            <a:r>
              <a:rPr lang="en-GB" sz="1050" dirty="0"/>
              <a:t>1235         </a:t>
            </a:r>
            <a:r>
              <a:rPr lang="en-GB" sz="1050" dirty="0" err="1"/>
              <a:t>int</a:t>
            </a:r>
            <a:r>
              <a:rPr lang="en-GB" sz="1050" dirty="0"/>
              <a:t> </a:t>
            </a:r>
            <a:r>
              <a:rPr lang="en-GB" sz="1050" dirty="0" err="1"/>
              <a:t>exit_state</a:t>
            </a:r>
            <a:r>
              <a:rPr lang="en-GB" sz="1050" dirty="0"/>
              <a:t>;</a:t>
            </a:r>
          </a:p>
          <a:p>
            <a:pPr marL="0" indent="0">
              <a:buNone/>
            </a:pPr>
            <a:r>
              <a:rPr lang="en-GB" sz="1050" dirty="0"/>
              <a:t>1236         </a:t>
            </a:r>
            <a:r>
              <a:rPr lang="en-GB" sz="1050" dirty="0" err="1"/>
              <a:t>int</a:t>
            </a:r>
            <a:r>
              <a:rPr lang="en-GB" sz="1050" dirty="0"/>
              <a:t> </a:t>
            </a:r>
            <a:r>
              <a:rPr lang="en-GB" sz="1050" dirty="0" err="1"/>
              <a:t>exit_code</a:t>
            </a:r>
            <a:r>
              <a:rPr lang="en-GB" sz="1050" dirty="0"/>
              <a:t>, </a:t>
            </a:r>
            <a:r>
              <a:rPr lang="en-GB" sz="1050" dirty="0" err="1"/>
              <a:t>exit_signal</a:t>
            </a:r>
            <a:r>
              <a:rPr lang="en-GB" sz="1050" dirty="0"/>
              <a:t>;</a:t>
            </a:r>
          </a:p>
          <a:p>
            <a:pPr marL="0" indent="0">
              <a:buNone/>
            </a:pPr>
            <a:r>
              <a:rPr lang="en-GB" sz="1050" dirty="0"/>
              <a:t>1237         </a:t>
            </a:r>
            <a:r>
              <a:rPr lang="en-GB" sz="1050" dirty="0" err="1"/>
              <a:t>int</a:t>
            </a:r>
            <a:r>
              <a:rPr lang="en-GB" sz="1050" dirty="0"/>
              <a:t> </a:t>
            </a:r>
            <a:r>
              <a:rPr lang="en-GB" sz="1050" dirty="0" err="1"/>
              <a:t>pdeath_signal</a:t>
            </a:r>
            <a:r>
              <a:rPr lang="en-GB" sz="1050" dirty="0"/>
              <a:t>;  /*  The signal sent when the parent dies  */</a:t>
            </a:r>
          </a:p>
          <a:p>
            <a:pPr marL="0" indent="0">
              <a:buNone/>
            </a:pPr>
            <a:r>
              <a:rPr lang="en-GB" sz="1050" dirty="0"/>
              <a:t>1238         unsigned </a:t>
            </a:r>
            <a:r>
              <a:rPr lang="en-GB" sz="1050" dirty="0" err="1"/>
              <a:t>int</a:t>
            </a:r>
            <a:r>
              <a:rPr lang="en-GB" sz="1050" dirty="0"/>
              <a:t> </a:t>
            </a:r>
            <a:r>
              <a:rPr lang="en-GB" sz="1050" dirty="0" err="1"/>
              <a:t>jobctl</a:t>
            </a:r>
            <a:r>
              <a:rPr lang="en-GB" sz="1050" dirty="0"/>
              <a:t>;    /* JOBCTL_*, </a:t>
            </a:r>
            <a:r>
              <a:rPr lang="en-GB" sz="1050" dirty="0" err="1"/>
              <a:t>siglock</a:t>
            </a:r>
            <a:r>
              <a:rPr lang="en-GB" sz="1050" dirty="0"/>
              <a:t> protected */</a:t>
            </a:r>
          </a:p>
          <a:p>
            <a:pPr marL="0" indent="0">
              <a:buNone/>
            </a:pPr>
            <a:r>
              <a:rPr lang="en-GB" sz="1050" dirty="0"/>
              <a:t>1239 </a:t>
            </a:r>
          </a:p>
          <a:p>
            <a:pPr marL="0" indent="0">
              <a:buNone/>
            </a:pPr>
            <a:r>
              <a:rPr lang="en-GB" sz="1050" dirty="0"/>
              <a:t>1240         /* Used for emulating ABI </a:t>
            </a:r>
            <a:r>
              <a:rPr lang="en-GB" sz="1050" dirty="0" err="1"/>
              <a:t>behavior</a:t>
            </a:r>
            <a:r>
              <a:rPr lang="en-GB" sz="1050" dirty="0"/>
              <a:t> of previous Linux versions */</a:t>
            </a:r>
          </a:p>
          <a:p>
            <a:pPr marL="0" indent="0">
              <a:buNone/>
            </a:pPr>
            <a:r>
              <a:rPr lang="en-GB" sz="1050" dirty="0"/>
              <a:t>1241         unsigned </a:t>
            </a:r>
            <a:r>
              <a:rPr lang="en-GB" sz="1050" dirty="0" err="1"/>
              <a:t>int</a:t>
            </a:r>
            <a:r>
              <a:rPr lang="en-GB" sz="1050" dirty="0"/>
              <a:t> personality;</a:t>
            </a:r>
          </a:p>
          <a:p>
            <a:pPr marL="0" indent="0">
              <a:buNone/>
            </a:pPr>
            <a:r>
              <a:rPr lang="en-GB" sz="1050" dirty="0"/>
              <a:t>1242 </a:t>
            </a:r>
          </a:p>
          <a:p>
            <a:pPr marL="0" indent="0">
              <a:buNone/>
            </a:pPr>
            <a:r>
              <a:rPr lang="en-GB" sz="1050" dirty="0"/>
              <a:t>1243         unsigned in_execve:1;   /* Tell the LSMs that the process is doing an</a:t>
            </a:r>
          </a:p>
          <a:p>
            <a:pPr marL="0" indent="0">
              <a:buNone/>
            </a:pPr>
            <a:r>
              <a:rPr lang="en-GB" sz="1050" dirty="0"/>
              <a:t>1244                                  * </a:t>
            </a:r>
            <a:r>
              <a:rPr lang="en-GB" sz="1050" dirty="0" err="1"/>
              <a:t>execve</a:t>
            </a:r>
            <a:r>
              <a:rPr lang="en-GB" sz="1050" dirty="0"/>
              <a:t> */</a:t>
            </a:r>
          </a:p>
          <a:p>
            <a:pPr marL="0" indent="0">
              <a:buNone/>
            </a:pPr>
            <a:r>
              <a:rPr lang="en-GB" sz="1050" dirty="0"/>
              <a:t>1245         unsigned in_iowait:1;</a:t>
            </a:r>
          </a:p>
          <a:p>
            <a:pPr marL="0" indent="0">
              <a:buNone/>
            </a:pPr>
            <a:r>
              <a:rPr lang="en-GB" sz="1050" dirty="0"/>
              <a:t>1246 </a:t>
            </a:r>
          </a:p>
          <a:p>
            <a:pPr marL="0" indent="0">
              <a:buNone/>
            </a:pPr>
            <a:r>
              <a:rPr lang="en-GB" sz="1050" dirty="0"/>
              <a:t>1247         /* task may not gain privileges */</a:t>
            </a:r>
          </a:p>
          <a:p>
            <a:pPr marL="0" indent="0">
              <a:buNone/>
            </a:pPr>
            <a:r>
              <a:rPr lang="en-GB" sz="1050" dirty="0"/>
              <a:t>1248         unsigned no_new_privs:1;</a:t>
            </a:r>
          </a:p>
          <a:p>
            <a:pPr marL="0" indent="0">
              <a:buNone/>
            </a:pPr>
            <a:r>
              <a:rPr lang="en-GB" sz="1050" dirty="0"/>
              <a:t>1249 </a:t>
            </a:r>
          </a:p>
          <a:p>
            <a:pPr marL="0" indent="0">
              <a:buNone/>
            </a:pPr>
            <a:r>
              <a:rPr lang="en-GB" sz="1050" dirty="0"/>
              <a:t>1250         /* Revert to default priority/policy when forking */</a:t>
            </a:r>
          </a:p>
          <a:p>
            <a:pPr marL="0" indent="0">
              <a:buNone/>
            </a:pPr>
            <a:r>
              <a:rPr lang="en-GB" sz="1050" dirty="0"/>
              <a:t>1251         unsigned sched_reset_on_fork:1;</a:t>
            </a:r>
          </a:p>
          <a:p>
            <a:pPr marL="0" indent="0">
              <a:buNone/>
            </a:pPr>
            <a:r>
              <a:rPr lang="en-GB" sz="1050" dirty="0"/>
              <a:t>1252         unsigned sched_contributes_to_load:1;</a:t>
            </a:r>
          </a:p>
          <a:p>
            <a:pPr marL="0" indent="0">
              <a:buNone/>
            </a:pPr>
            <a:r>
              <a:rPr lang="en-GB" sz="1050" dirty="0"/>
              <a:t>1253 </a:t>
            </a:r>
          </a:p>
          <a:p>
            <a:pPr marL="0" indent="0">
              <a:buNone/>
            </a:pPr>
            <a:r>
              <a:rPr lang="en-GB" sz="1050" dirty="0">
                <a:solidFill>
                  <a:srgbClr val="FF0000"/>
                </a:solidFill>
              </a:rPr>
              <a:t>1254         </a:t>
            </a:r>
            <a:r>
              <a:rPr lang="en-GB" sz="1050" dirty="0" err="1">
                <a:solidFill>
                  <a:srgbClr val="FF0000"/>
                </a:solidFill>
              </a:rPr>
              <a:t>pid_t</a:t>
            </a:r>
            <a:r>
              <a:rPr lang="en-GB" sz="1050" dirty="0">
                <a:solidFill>
                  <a:srgbClr val="FF0000"/>
                </a:solidFill>
              </a:rPr>
              <a:t> </a:t>
            </a:r>
            <a:r>
              <a:rPr lang="en-GB" sz="1050" dirty="0" err="1">
                <a:solidFill>
                  <a:srgbClr val="FF0000"/>
                </a:solidFill>
              </a:rPr>
              <a:t>pid</a:t>
            </a:r>
            <a:r>
              <a:rPr lang="en-GB" sz="1050" dirty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en-GB" sz="1050" dirty="0" smtClean="0">
                <a:solidFill>
                  <a:srgbClr val="FF0000"/>
                </a:solidFill>
              </a:rPr>
              <a:t>1255         </a:t>
            </a:r>
            <a:r>
              <a:rPr lang="en-GB" sz="1050" dirty="0" err="1" smtClean="0">
                <a:solidFill>
                  <a:srgbClr val="FF0000"/>
                </a:solidFill>
              </a:rPr>
              <a:t>pid_t</a:t>
            </a:r>
            <a:r>
              <a:rPr lang="en-GB" sz="1050" dirty="0" smtClean="0">
                <a:solidFill>
                  <a:srgbClr val="FF0000"/>
                </a:solidFill>
              </a:rPr>
              <a:t> </a:t>
            </a:r>
            <a:r>
              <a:rPr lang="en-GB" sz="1050" dirty="0" err="1">
                <a:solidFill>
                  <a:srgbClr val="FF0000"/>
                </a:solidFill>
              </a:rPr>
              <a:t>tgid</a:t>
            </a:r>
            <a:r>
              <a:rPr lang="en-GB" sz="1050" dirty="0" smtClean="0">
                <a:solidFill>
                  <a:srgbClr val="FF0000"/>
                </a:solidFill>
              </a:rPr>
              <a:t>;</a:t>
            </a:r>
          </a:p>
          <a:p>
            <a:pPr marL="0" indent="0">
              <a:buNone/>
            </a:pPr>
            <a:r>
              <a:rPr lang="en-GB" sz="1050" dirty="0" smtClean="0"/>
              <a:t>……</a:t>
            </a:r>
          </a:p>
          <a:p>
            <a:pPr marL="0" indent="0">
              <a:buNone/>
            </a:pPr>
            <a:r>
              <a:rPr lang="en-US" sz="1050" dirty="0"/>
              <a:t>1577 #</a:t>
            </a:r>
            <a:r>
              <a:rPr lang="en-US" sz="1050" dirty="0" err="1"/>
              <a:t>ifdef</a:t>
            </a:r>
            <a:r>
              <a:rPr lang="en-US" sz="1050" dirty="0"/>
              <a:t> CONFIG_UPROBES</a:t>
            </a:r>
          </a:p>
          <a:p>
            <a:pPr marL="0" indent="0">
              <a:buNone/>
            </a:pPr>
            <a:r>
              <a:rPr lang="en-US" sz="1050" dirty="0"/>
              <a:t>1578         </a:t>
            </a:r>
            <a:r>
              <a:rPr lang="en-US" sz="1050" dirty="0" err="1"/>
              <a:t>struct</a:t>
            </a:r>
            <a:r>
              <a:rPr lang="en-US" sz="1050" dirty="0"/>
              <a:t> </a:t>
            </a:r>
            <a:r>
              <a:rPr lang="en-US" sz="1050" dirty="0" err="1"/>
              <a:t>uprobe_task</a:t>
            </a:r>
            <a:r>
              <a:rPr lang="en-US" sz="1050" dirty="0"/>
              <a:t> *</a:t>
            </a:r>
            <a:r>
              <a:rPr lang="en-US" sz="1050" dirty="0" err="1"/>
              <a:t>utask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/>
              <a:t>1579 #</a:t>
            </a:r>
            <a:r>
              <a:rPr lang="en-US" sz="1050" dirty="0" err="1"/>
              <a:t>endif</a:t>
            </a:r>
            <a:endParaRPr lang="en-US" sz="1050" dirty="0"/>
          </a:p>
          <a:p>
            <a:pPr marL="0" indent="0">
              <a:buNone/>
            </a:pPr>
            <a:r>
              <a:rPr lang="en-US" sz="1050" dirty="0"/>
              <a:t>1580 #if defined(CONFIG_BCACHE) || defined(CONFIG_BCACHE_MODULE)</a:t>
            </a:r>
          </a:p>
          <a:p>
            <a:pPr marL="0" indent="0">
              <a:buNone/>
            </a:pPr>
            <a:r>
              <a:rPr lang="en-US" sz="1050" dirty="0"/>
              <a:t>1581         unsigned </a:t>
            </a:r>
            <a:r>
              <a:rPr lang="en-US" sz="1050" dirty="0" err="1"/>
              <a:t>int</a:t>
            </a:r>
            <a:r>
              <a:rPr lang="en-US" sz="1050" dirty="0"/>
              <a:t>    </a:t>
            </a:r>
            <a:r>
              <a:rPr lang="en-US" sz="1050" dirty="0" err="1"/>
              <a:t>sequential_io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/>
              <a:t>1582         unsigned </a:t>
            </a:r>
            <a:r>
              <a:rPr lang="en-US" sz="1050" dirty="0" err="1"/>
              <a:t>int</a:t>
            </a:r>
            <a:r>
              <a:rPr lang="en-US" sz="1050" dirty="0"/>
              <a:t>    </a:t>
            </a:r>
            <a:r>
              <a:rPr lang="en-US" sz="1050" dirty="0" err="1"/>
              <a:t>sequential_io_avg</a:t>
            </a:r>
            <a:r>
              <a:rPr lang="en-US" sz="1050" dirty="0"/>
              <a:t>;</a:t>
            </a:r>
          </a:p>
          <a:p>
            <a:pPr marL="0" indent="0">
              <a:buNone/>
            </a:pPr>
            <a:r>
              <a:rPr lang="en-US" sz="1050" dirty="0"/>
              <a:t>1583 #</a:t>
            </a:r>
            <a:r>
              <a:rPr lang="en-US" sz="1050" dirty="0" err="1"/>
              <a:t>endif</a:t>
            </a:r>
            <a:endParaRPr lang="en-US" sz="1050" dirty="0"/>
          </a:p>
          <a:p>
            <a:pPr marL="0" indent="0">
              <a:buNone/>
            </a:pPr>
            <a:r>
              <a:rPr lang="en-US" sz="1050" dirty="0"/>
              <a:t>1584 };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Linux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792" y="6558598"/>
            <a:ext cx="3593432" cy="132347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r>
              <a:rPr lang="en-US" sz="1000" dirty="0" smtClean="0"/>
              <a:t>linux3.14:</a:t>
            </a:r>
            <a:r>
              <a:rPr lang="en-US" sz="1000" dirty="0" smtClean="0">
                <a:hlinkClick r:id="rId2"/>
              </a:rPr>
              <a:t>http</a:t>
            </a:r>
            <a:r>
              <a:rPr lang="en-US" sz="1000" dirty="0">
                <a:hlinkClick r:id="rId2"/>
              </a:rPr>
              <a:t>://</a:t>
            </a:r>
            <a:r>
              <a:rPr lang="en-US" sz="1000" dirty="0" smtClean="0">
                <a:hlinkClick r:id="rId2"/>
              </a:rPr>
              <a:t>lxr.free-electrons.com/source/include/linux/sched.h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168266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en-US" sz="1050" dirty="0" err="1"/>
              <a:t>typedef</a:t>
            </a:r>
            <a:r>
              <a:rPr lang="en-US" sz="1050" dirty="0"/>
              <a:t> </a:t>
            </a:r>
            <a:r>
              <a:rPr lang="en-US" sz="1050" dirty="0" err="1"/>
              <a:t>struct</a:t>
            </a:r>
            <a:r>
              <a:rPr lang="en-US" sz="1050" dirty="0"/>
              <a:t> OS_TCB {</a:t>
            </a:r>
          </a:p>
          <a:p>
            <a:pPr marL="0" indent="0">
              <a:buNone/>
            </a:pPr>
            <a:r>
              <a:rPr lang="en-US" sz="1050" dirty="0"/>
              <a:t>  /* General part: identical for all implementations.                        */</a:t>
            </a:r>
          </a:p>
          <a:p>
            <a:pPr marL="0" indent="0">
              <a:buNone/>
            </a:pPr>
            <a:r>
              <a:rPr lang="en-US" sz="1050" dirty="0"/>
              <a:t>  U8     </a:t>
            </a:r>
            <a:r>
              <a:rPr lang="en-US" sz="1050" dirty="0" err="1"/>
              <a:t>cb_type</a:t>
            </a:r>
            <a:r>
              <a:rPr lang="en-US" sz="1050" dirty="0"/>
              <a:t>;                 /* Control Block Type                      */</a:t>
            </a:r>
          </a:p>
          <a:p>
            <a:pPr marL="0" indent="0">
              <a:buNone/>
            </a:pPr>
            <a:r>
              <a:rPr lang="en-US" sz="1050" dirty="0">
                <a:solidFill>
                  <a:srgbClr val="FF0000"/>
                </a:solidFill>
              </a:rPr>
              <a:t>  U8     state;                   /* Task state                              */</a:t>
            </a:r>
          </a:p>
          <a:p>
            <a:pPr marL="0" indent="0">
              <a:buNone/>
            </a:pPr>
            <a:r>
              <a:rPr lang="en-US" sz="1050" dirty="0"/>
              <a:t>  </a:t>
            </a:r>
            <a:r>
              <a:rPr lang="en-US" sz="1050" dirty="0">
                <a:solidFill>
                  <a:srgbClr val="FF0000"/>
                </a:solidFill>
              </a:rPr>
              <a:t>U8     </a:t>
            </a:r>
            <a:r>
              <a:rPr lang="en-US" sz="1050" dirty="0" err="1">
                <a:solidFill>
                  <a:srgbClr val="FF0000"/>
                </a:solidFill>
              </a:rPr>
              <a:t>prio</a:t>
            </a:r>
            <a:r>
              <a:rPr lang="en-US" sz="1050" dirty="0">
                <a:solidFill>
                  <a:srgbClr val="FF0000"/>
                </a:solidFill>
              </a:rPr>
              <a:t>;                    /* Execution priority                      */</a:t>
            </a:r>
          </a:p>
          <a:p>
            <a:pPr marL="0" indent="0">
              <a:buNone/>
            </a:pPr>
            <a:r>
              <a:rPr lang="en-US" sz="1050" dirty="0">
                <a:solidFill>
                  <a:srgbClr val="FF0000"/>
                </a:solidFill>
              </a:rPr>
              <a:t>  U8     </a:t>
            </a:r>
            <a:r>
              <a:rPr lang="en-US" sz="1050" dirty="0" err="1">
                <a:solidFill>
                  <a:srgbClr val="FF0000"/>
                </a:solidFill>
              </a:rPr>
              <a:t>task_id</a:t>
            </a:r>
            <a:r>
              <a:rPr lang="en-US" sz="1050" dirty="0">
                <a:solidFill>
                  <a:srgbClr val="FF0000"/>
                </a:solidFill>
              </a:rPr>
              <a:t>;                 /* Task ID value for optimized TCB access  */</a:t>
            </a:r>
          </a:p>
          <a:p>
            <a:pPr marL="0" indent="0">
              <a:buNone/>
            </a:pPr>
            <a:r>
              <a:rPr lang="en-US" sz="1050" dirty="0"/>
              <a:t>  </a:t>
            </a:r>
            <a:r>
              <a:rPr lang="en-US" sz="1050" dirty="0" err="1"/>
              <a:t>struct</a:t>
            </a:r>
            <a:r>
              <a:rPr lang="en-US" sz="1050" dirty="0"/>
              <a:t> OS_TCB *</a:t>
            </a:r>
            <a:r>
              <a:rPr lang="en-US" sz="1050" dirty="0" err="1"/>
              <a:t>p_lnk</a:t>
            </a:r>
            <a:r>
              <a:rPr lang="en-US" sz="1050" dirty="0"/>
              <a:t>;           /* Link pointer for ready/sem. wait list   */</a:t>
            </a:r>
          </a:p>
          <a:p>
            <a:pPr marL="0" indent="0">
              <a:buNone/>
            </a:pPr>
            <a:r>
              <a:rPr lang="en-US" sz="1050" dirty="0"/>
              <a:t>  </a:t>
            </a:r>
            <a:r>
              <a:rPr lang="en-US" sz="1050" dirty="0" err="1"/>
              <a:t>struct</a:t>
            </a:r>
            <a:r>
              <a:rPr lang="en-US" sz="1050" dirty="0"/>
              <a:t> OS_TCB *</a:t>
            </a:r>
            <a:r>
              <a:rPr lang="en-US" sz="1050" dirty="0" err="1"/>
              <a:t>p_rlnk</a:t>
            </a:r>
            <a:r>
              <a:rPr lang="en-US" sz="1050" dirty="0"/>
              <a:t>;          /* Link pointer for sem./</a:t>
            </a:r>
            <a:r>
              <a:rPr lang="en-US" sz="1050" dirty="0" err="1"/>
              <a:t>mbx</a:t>
            </a:r>
            <a:r>
              <a:rPr lang="en-US" sz="1050" dirty="0"/>
              <a:t> </a:t>
            </a:r>
            <a:r>
              <a:rPr lang="en-US" sz="1050" dirty="0" err="1"/>
              <a:t>lst</a:t>
            </a:r>
            <a:r>
              <a:rPr lang="en-US" sz="1050" dirty="0"/>
              <a:t> backwards */</a:t>
            </a:r>
          </a:p>
          <a:p>
            <a:pPr marL="0" indent="0">
              <a:buNone/>
            </a:pPr>
            <a:r>
              <a:rPr lang="en-US" sz="1050" dirty="0"/>
              <a:t>  </a:t>
            </a:r>
            <a:r>
              <a:rPr lang="en-US" sz="1050" dirty="0" err="1"/>
              <a:t>struct</a:t>
            </a:r>
            <a:r>
              <a:rPr lang="en-US" sz="1050" dirty="0"/>
              <a:t> OS_TCB *</a:t>
            </a:r>
            <a:r>
              <a:rPr lang="en-US" sz="1050" dirty="0" err="1"/>
              <a:t>p_dlnk</a:t>
            </a:r>
            <a:r>
              <a:rPr lang="en-US" sz="1050" dirty="0"/>
              <a:t>;          /* Link pointer for delay list             */</a:t>
            </a:r>
          </a:p>
          <a:p>
            <a:pPr marL="0" indent="0">
              <a:buNone/>
            </a:pPr>
            <a:r>
              <a:rPr lang="en-US" sz="1050" dirty="0"/>
              <a:t>  </a:t>
            </a:r>
            <a:r>
              <a:rPr lang="en-US" sz="1050" dirty="0" err="1"/>
              <a:t>struct</a:t>
            </a:r>
            <a:r>
              <a:rPr lang="en-US" sz="1050" dirty="0"/>
              <a:t> OS_TCB *</a:t>
            </a:r>
            <a:r>
              <a:rPr lang="en-US" sz="1050" dirty="0" err="1"/>
              <a:t>p_blnk</a:t>
            </a:r>
            <a:r>
              <a:rPr lang="en-US" sz="1050" dirty="0"/>
              <a:t>;          /* Link pointer for delay list backwards   */</a:t>
            </a:r>
          </a:p>
          <a:p>
            <a:pPr marL="0" indent="0">
              <a:buNone/>
            </a:pPr>
            <a:r>
              <a:rPr lang="en-US" sz="1050" dirty="0"/>
              <a:t>  U16    </a:t>
            </a:r>
            <a:r>
              <a:rPr lang="en-US" sz="1050" dirty="0" err="1"/>
              <a:t>delta_time</a:t>
            </a:r>
            <a:r>
              <a:rPr lang="en-US" sz="1050" dirty="0"/>
              <a:t>;              /* Time until time out                     */</a:t>
            </a:r>
          </a:p>
          <a:p>
            <a:pPr marL="0" indent="0">
              <a:buNone/>
            </a:pPr>
            <a:r>
              <a:rPr lang="en-US" sz="1050" dirty="0"/>
              <a:t>  U16    </a:t>
            </a:r>
            <a:r>
              <a:rPr lang="en-US" sz="1050" dirty="0" err="1"/>
              <a:t>interval_time</a:t>
            </a:r>
            <a:r>
              <a:rPr lang="en-US" sz="1050" dirty="0"/>
              <a:t>;           /* Time interval for periodic waits        */</a:t>
            </a:r>
          </a:p>
          <a:p>
            <a:pPr marL="0" indent="0">
              <a:buNone/>
            </a:pPr>
            <a:r>
              <a:rPr lang="en-US" sz="1050" dirty="0"/>
              <a:t>  U16    events;                  /* Event flags                             */</a:t>
            </a:r>
          </a:p>
          <a:p>
            <a:pPr marL="0" indent="0">
              <a:buNone/>
            </a:pPr>
            <a:r>
              <a:rPr lang="en-US" sz="1050" dirty="0"/>
              <a:t>  U16    waits;                   /* Wait flags                              */</a:t>
            </a:r>
          </a:p>
          <a:p>
            <a:pPr marL="0" indent="0">
              <a:buNone/>
            </a:pPr>
            <a:r>
              <a:rPr lang="en-US" sz="1050" dirty="0"/>
              <a:t>  void   **</a:t>
            </a:r>
            <a:r>
              <a:rPr lang="en-US" sz="1050" dirty="0" err="1"/>
              <a:t>msg</a:t>
            </a:r>
            <a:r>
              <a:rPr lang="en-US" sz="1050" dirty="0"/>
              <a:t>;                   /* Direct message passing when task waits  */</a:t>
            </a:r>
          </a:p>
          <a:p>
            <a:pPr marL="0" indent="0">
              <a:buNone/>
            </a:pPr>
            <a:r>
              <a:rPr lang="en-US" sz="1050" dirty="0"/>
              <a:t>  </a:t>
            </a:r>
            <a:r>
              <a:rPr lang="en-US" sz="1050" dirty="0" err="1"/>
              <a:t>struct</a:t>
            </a:r>
            <a:r>
              <a:rPr lang="en-US" sz="1050" dirty="0"/>
              <a:t> OS_MUCB *</a:t>
            </a:r>
            <a:r>
              <a:rPr lang="en-US" sz="1050" dirty="0" err="1"/>
              <a:t>p_mlnk</a:t>
            </a:r>
            <a:r>
              <a:rPr lang="en-US" sz="1050" dirty="0"/>
              <a:t>;         /* Link pointer for </a:t>
            </a:r>
            <a:r>
              <a:rPr lang="en-US" sz="1050" dirty="0" err="1"/>
              <a:t>mutex</a:t>
            </a:r>
            <a:r>
              <a:rPr lang="en-US" sz="1050" dirty="0"/>
              <a:t> owner list       */</a:t>
            </a:r>
          </a:p>
          <a:p>
            <a:pPr marL="0" indent="0">
              <a:buNone/>
            </a:pPr>
            <a:r>
              <a:rPr lang="en-US" sz="1050" dirty="0"/>
              <a:t>  U8     </a:t>
            </a:r>
            <a:r>
              <a:rPr lang="en-US" sz="1050" dirty="0" err="1"/>
              <a:t>prio_base</a:t>
            </a:r>
            <a:r>
              <a:rPr lang="en-US" sz="1050" dirty="0"/>
              <a:t>;               /* Base priority                           */</a:t>
            </a:r>
          </a:p>
          <a:p>
            <a:pPr marL="0" indent="0">
              <a:buNone/>
            </a:pPr>
            <a:r>
              <a:rPr lang="en-US" sz="1050" dirty="0"/>
              <a:t>  U8     </a:t>
            </a:r>
            <a:r>
              <a:rPr lang="en-US" sz="1050" dirty="0" err="1"/>
              <a:t>ret_val</a:t>
            </a:r>
            <a:r>
              <a:rPr lang="en-US" sz="1050" dirty="0"/>
              <a:t>;                 /* Return value upon completion of a wait  */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/>
              <a:t>  /* Hardware </a:t>
            </a:r>
            <a:r>
              <a:rPr lang="en-US" sz="1050" dirty="0" err="1"/>
              <a:t>dependant</a:t>
            </a:r>
            <a:r>
              <a:rPr lang="en-US" sz="1050" dirty="0"/>
              <a:t> part: specific for CM processor                      */</a:t>
            </a:r>
          </a:p>
          <a:p>
            <a:pPr marL="0" indent="0">
              <a:buNone/>
            </a:pPr>
            <a:r>
              <a:rPr lang="en-US" sz="1050" dirty="0"/>
              <a:t>  U8     </a:t>
            </a:r>
            <a:r>
              <a:rPr lang="en-US" sz="1050" dirty="0" err="1"/>
              <a:t>ret_upd</a:t>
            </a:r>
            <a:r>
              <a:rPr lang="en-US" sz="1050" dirty="0"/>
              <a:t>;                 /* Updated return value                    */</a:t>
            </a:r>
          </a:p>
          <a:p>
            <a:pPr marL="0" indent="0">
              <a:buNone/>
            </a:pPr>
            <a:r>
              <a:rPr lang="en-US" sz="1050" dirty="0"/>
              <a:t>  U16    </a:t>
            </a:r>
            <a:r>
              <a:rPr lang="en-US" sz="1050" dirty="0" err="1"/>
              <a:t>priv_stack</a:t>
            </a:r>
            <a:r>
              <a:rPr lang="en-US" sz="1050" dirty="0"/>
              <a:t>;              /* Private stack size, 0= system assigned  */</a:t>
            </a:r>
          </a:p>
          <a:p>
            <a:pPr marL="0" indent="0">
              <a:buNone/>
            </a:pPr>
            <a:r>
              <a:rPr lang="en-US" sz="1050" dirty="0"/>
              <a:t>  U32    </a:t>
            </a:r>
            <a:r>
              <a:rPr lang="en-US" sz="1050" dirty="0" err="1"/>
              <a:t>tsk_stack</a:t>
            </a:r>
            <a:r>
              <a:rPr lang="en-US" sz="1050" dirty="0"/>
              <a:t>;               /* Current task Stack pointer (R13)        */</a:t>
            </a:r>
          </a:p>
          <a:p>
            <a:pPr marL="0" indent="0">
              <a:buNone/>
            </a:pPr>
            <a:r>
              <a:rPr lang="en-US" sz="1050" dirty="0"/>
              <a:t>  U32    *stack;                  /* Pointer to Task Stack memory block      */</a:t>
            </a:r>
          </a:p>
          <a:p>
            <a:pPr marL="0" indent="0">
              <a:buNone/>
            </a:pPr>
            <a:endParaRPr lang="en-US" sz="1050" dirty="0"/>
          </a:p>
          <a:p>
            <a:pPr marL="0" indent="0">
              <a:buNone/>
            </a:pPr>
            <a:r>
              <a:rPr lang="en-US" sz="1050" dirty="0"/>
              <a:t>  /* Task entry point used for </a:t>
            </a:r>
            <a:r>
              <a:rPr lang="en-US" sz="1050" dirty="0" err="1"/>
              <a:t>uVision</a:t>
            </a:r>
            <a:r>
              <a:rPr lang="en-US" sz="1050" dirty="0"/>
              <a:t> debugger                              */</a:t>
            </a:r>
          </a:p>
          <a:p>
            <a:pPr marL="0" indent="0">
              <a:buNone/>
            </a:pPr>
            <a:r>
              <a:rPr lang="en-US" sz="1050" dirty="0"/>
              <a:t>  FUNCP  </a:t>
            </a:r>
            <a:r>
              <a:rPr lang="en-US" sz="1050" dirty="0" err="1"/>
              <a:t>ptask</a:t>
            </a:r>
            <a:r>
              <a:rPr lang="en-US" sz="1050" dirty="0"/>
              <a:t>;                   /* Task entry address                      */</a:t>
            </a:r>
          </a:p>
          <a:p>
            <a:pPr marL="0" indent="0">
              <a:buNone/>
            </a:pPr>
            <a:r>
              <a:rPr lang="en-US" sz="1050" dirty="0"/>
              <a:t>} *P_TCB</a:t>
            </a:r>
            <a:r>
              <a:rPr lang="en-US" sz="1050" dirty="0" smtClean="0"/>
              <a:t>;</a:t>
            </a:r>
          </a:p>
          <a:p>
            <a:pPr marL="0" indent="0">
              <a:buNone/>
            </a:pPr>
            <a:endParaRPr lang="en-GB" sz="1050" dirty="0"/>
          </a:p>
          <a:p>
            <a:r>
              <a:rPr lang="en-GB" sz="1600" dirty="0" smtClean="0"/>
              <a:t>We will come back to this later</a:t>
            </a:r>
          </a:p>
          <a:p>
            <a:r>
              <a:rPr lang="en-GB" sz="1600" dirty="0" smtClean="0"/>
              <a:t>Also feel free to check with the source code yourself</a:t>
            </a:r>
          </a:p>
          <a:p>
            <a:r>
              <a:rPr lang="en-GB" sz="1600" dirty="0" smtClean="0"/>
              <a:t>Not </a:t>
            </a:r>
            <a:r>
              <a:rPr lang="en-GB" sz="1600" dirty="0" smtClean="0"/>
              <a:t>really as intimidating </a:t>
            </a:r>
            <a:r>
              <a:rPr lang="en-GB" sz="1600" dirty="0" smtClean="0"/>
              <a:t>as you might expect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RTX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792" y="6567390"/>
            <a:ext cx="3593432" cy="132347"/>
          </a:xfrm>
          <a:prstGeom prst="rect">
            <a:avLst/>
          </a:prstGeom>
        </p:spPr>
        <p:txBody>
          <a:bodyPr vert="horz" wrap="none" lIns="0" tIns="0" rIns="0" bIns="0" rtlCol="0" anchor="t">
            <a:noAutofit/>
          </a:bodyPr>
          <a:lstStyle/>
          <a:p>
            <a:r>
              <a:rPr lang="en-US" sz="1000" dirty="0" smtClean="0"/>
              <a:t>&lt;&lt;Your </a:t>
            </a:r>
            <a:r>
              <a:rPr lang="en-US" sz="1000" dirty="0" err="1" smtClean="0"/>
              <a:t>Keil</a:t>
            </a:r>
            <a:r>
              <a:rPr lang="en-US" sz="1000" dirty="0" smtClean="0"/>
              <a:t> Directory&gt;&gt;\ARM\RL\RTX\SRC\CM\</a:t>
            </a:r>
            <a:r>
              <a:rPr lang="en-US" sz="1000" dirty="0" err="1" smtClean="0"/>
              <a:t>rt_TypeDef.h</a:t>
            </a:r>
            <a:r>
              <a:rPr lang="en-US" sz="1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34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6E82D6-7FB8-4D99-A7B6-3C5BB1D894B9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f2ad5090-61a8-4b8c-ab70-68f4ff4d1933"/>
    <ds:schemaRef ds:uri="http://purl.org/dc/elements/1.1/"/>
    <ds:schemaRef ds:uri="http://schemas.microsoft.com/office/2006/metadata/properties"/>
    <ds:schemaRef ds:uri="http://purl.org/dc/terms/"/>
    <ds:schemaRef ds:uri="http://purl.org/dc/dcmitype/"/>
    <ds:schemaRef ds:uri="http://schemas.openxmlformats.org/package/2006/metadata/core-properties"/>
    <ds:schemaRef ds:uri="http://schemas.microsoft.com/sharepoint/v3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4256</TotalTime>
  <Words>1576</Words>
  <Application>Microsoft Office PowerPoint</Application>
  <PresentationFormat>Custom</PresentationFormat>
  <Paragraphs>234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ARM PPT Template 2014 Public</vt:lpstr>
      <vt:lpstr>Processes</vt:lpstr>
      <vt:lpstr>Previous</vt:lpstr>
      <vt:lpstr>An Instance of a Running Program</vt:lpstr>
      <vt:lpstr>An Instance of a Running Program</vt:lpstr>
      <vt:lpstr>Memory Layout of an Executing Program</vt:lpstr>
      <vt:lpstr>Process – The Abstraction</vt:lpstr>
      <vt:lpstr>Process Control Block</vt:lpstr>
      <vt:lpstr>Linux Example</vt:lpstr>
      <vt:lpstr>RTX Example</vt:lpstr>
      <vt:lpstr>Process Creation</vt:lpstr>
      <vt:lpstr>Process Termination</vt:lpstr>
      <vt:lpstr>Context Switching</vt:lpstr>
      <vt:lpstr>Process States</vt:lpstr>
      <vt:lpstr>State Transition</vt:lpstr>
      <vt:lpstr>State Transition</vt:lpstr>
      <vt:lpstr>Process State</vt:lpstr>
      <vt:lpstr>RTX Example</vt:lpstr>
      <vt:lpstr>Next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 Guan</dc:creator>
  <cp:lastModifiedBy>Tom Cottee Gillbe</cp:lastModifiedBy>
  <cp:revision>119</cp:revision>
  <dcterms:created xsi:type="dcterms:W3CDTF">2014-05-28T16:14:06Z</dcterms:created>
  <dcterms:modified xsi:type="dcterms:W3CDTF">2014-07-29T13:43:44Z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